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4" r:id="rId4"/>
    <p:sldId id="311" r:id="rId5"/>
    <p:sldId id="285" r:id="rId6"/>
    <p:sldId id="313" r:id="rId7"/>
    <p:sldId id="349" r:id="rId8"/>
    <p:sldId id="351" r:id="rId9"/>
    <p:sldId id="287" r:id="rId10"/>
    <p:sldId id="367" r:id="rId11"/>
    <p:sldId id="361" r:id="rId12"/>
    <p:sldId id="362" r:id="rId13"/>
    <p:sldId id="363" r:id="rId14"/>
    <p:sldId id="366" r:id="rId15"/>
    <p:sldId id="365" r:id="rId16"/>
    <p:sldId id="364" r:id="rId17"/>
    <p:sldId id="343" r:id="rId18"/>
    <p:sldId id="307" r:id="rId19"/>
    <p:sldId id="288" r:id="rId20"/>
    <p:sldId id="356" r:id="rId21"/>
    <p:sldId id="360" r:id="rId22"/>
    <p:sldId id="368" r:id="rId23"/>
    <p:sldId id="357" r:id="rId24"/>
    <p:sldId id="369" r:id="rId25"/>
    <p:sldId id="358" r:id="rId26"/>
    <p:sldId id="320" r:id="rId27"/>
    <p:sldId id="370" r:id="rId28"/>
    <p:sldId id="371" r:id="rId29"/>
    <p:sldId id="372" r:id="rId30"/>
    <p:sldId id="373" r:id="rId31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orient="horz" pos="1008"/>
        <p:guide pos="2880"/>
        <p:guide pos="528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99CE7-6166-46F3-8160-DB735B7BEC84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8698-BDB1-4F21-9575-EE2708FC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E624-11F5-4400-A8B1-2164940C155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239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aramond Premr Pro Smbd" pitchFamily="18" charset="0"/>
              </a:rPr>
              <a:t>Alexander Brandl</a:t>
            </a:r>
            <a:endParaRPr lang="en-US" sz="30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914400"/>
            <a:ext cx="7696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ERHS 561</a:t>
            </a:r>
            <a:endParaRPr lang="en-US" sz="2800" noProof="0" dirty="0" smtClean="0"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4800" dirty="0" smtClean="0">
                <a:latin typeface="Arial Black" pitchFamily="34" charset="0"/>
              </a:rPr>
              <a:t>Emergency Response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56388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600" i="1" dirty="0" smtClean="0">
                <a:latin typeface="Garamond Premr Pro" pitchFamily="18" charset="0"/>
              </a:rPr>
              <a:t>Environmental and Radiological Health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International Nuclear and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adiological Event Scale 	(INES)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tool for communication to the public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Emergency Classification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514600"/>
            <a:ext cx="4648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Levels 0 - 3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" y="1981200"/>
            <a:ext cx="80436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Levels 4 - 7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INES (II)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7543801" cy="40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0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Examples at nuclear facilities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Incidents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276600"/>
            <a:ext cx="8280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4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Examples at nuclear facilities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Accidents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1" y="2743200"/>
            <a:ext cx="8211398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Examples with radiological sources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Incidents (II)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3" y="3048000"/>
            <a:ext cx="714453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Examples with radiological sources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Accidents (II)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7" y="2971800"/>
            <a:ext cx="794587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752600"/>
            <a:ext cx="7391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On-site emergency response prompt and 	without impairing continuing operational 	safety functions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Off-site emergency response effectively 	managed and coordinated with on-site 	response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Coordination between all responding 	organizations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Information necessary for decision making 	appraised throughout the emergency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171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Arrangement for command and control system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coordination of activities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development of strategies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resolution of disputes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between response organizations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functions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responsibilities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authorities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allocation of resources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priorities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information regarding resource needs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Command and Control</a:t>
            </a:r>
          </a:p>
        </p:txBody>
      </p:sp>
    </p:spTree>
    <p:extLst>
      <p:ext uri="{BB962C8B-B14F-4D97-AF65-F5344CB8AC3E}">
        <p14:creationId xmlns:p14="http://schemas.microsoft.com/office/powerpoint/2010/main" val="3854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764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Operator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identification of emergency class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notification of off-site notification point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Off-site notification point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off-site response organizations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Chain of Command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county, state, national organizations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international notification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IAEA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483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IAEA definition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non-routine situation or event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necessitates prompt action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mitigate a hazard or adverse 	consequences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for human health and safety, quality of 	life, property, or the environment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and radiological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includes mitigation of effects of a 	perceived hazard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Urgent protective actions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pre-set intervention levels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individual or collective dose to be averted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radiological and non-radiological health risks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financial and social costs and benefits 	associated with interventions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First responders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immediate threat to life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 delay of actions to save human life or 	prevent serious injury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Off-site emergency zones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19389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Areas established for first responders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Intervention (II)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8885" y="207781"/>
            <a:ext cx="4111260" cy="78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Intervention actions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protection of emergency workers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alerting permanent, transient, and special 	population groups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urgent protective actions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shelter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evacuation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prophylactic medication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protection of water and food supplies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restrictions on farming, ranching, self-supply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traffic control: air, water, road, and rail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Intervention (III)</a:t>
            </a:r>
          </a:p>
        </p:txBody>
      </p:sp>
    </p:spTree>
    <p:extLst>
      <p:ext uri="{BB962C8B-B14F-4D97-AF65-F5344CB8AC3E}">
        <p14:creationId xmlns:p14="http://schemas.microsoft.com/office/powerpoint/2010/main" val="9225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764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Allocation of responsibilities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Identification of the various operating and other 	conditions which could require intervention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ntervention levels, for the relevant protective 	actions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Procedures and lines of communication with 	response organizations (fire fighting, medical, 	police, regulatory authorities, etc.)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Description of methodology and instrumentation for 	assessing consequences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Description of public information arrangements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Criteria for terminating protective actions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Emergency Plan</a:t>
            </a:r>
          </a:p>
        </p:txBody>
      </p:sp>
    </p:spTree>
    <p:extLst>
      <p:ext uri="{BB962C8B-B14F-4D97-AF65-F5344CB8AC3E}">
        <p14:creationId xmlns:p14="http://schemas.microsoft.com/office/powerpoint/2010/main" val="42635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3716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Suggested radius for inner cordoned area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Emergency Plan (II)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14" y="1905000"/>
            <a:ext cx="4948172" cy="441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9050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Emergency conditions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items and facilities to be operational under 	the postulated conditions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tools, instruments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supplies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equipment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communication systems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facilities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documentation (procedures, check lists, 	telephone numbers, manuals)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5046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Identification of necessities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knowledge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skills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abilities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Requisition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personnel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equipment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Training, drills, exercises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refresher training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participation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performance evaluation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12988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3716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Initial response organization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Operation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05000"/>
            <a:ext cx="5715000" cy="42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3716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esponse organization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Operation (II)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8299"/>
            <a:ext cx="6269277" cy="42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Personnel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incident commander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incident command post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staff organization (S1 - S6, G1 - G6)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liaison officers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field personnel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emergency response organizations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authorities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media and public communication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experts 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and specialists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Operation (III)</a:t>
            </a:r>
          </a:p>
        </p:txBody>
      </p:sp>
    </p:spTree>
    <p:extLst>
      <p:ext uri="{BB962C8B-B14F-4D97-AF65-F5344CB8AC3E}">
        <p14:creationId xmlns:p14="http://schemas.microsoft.com/office/powerpoint/2010/main" val="31767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62001" y="15240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Emergency preparedness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capability to take actions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will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effectively mitigate the consequences of an 	emergency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Emergency response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performance of actions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mitigate the consequences of an emergency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basis for resumption of normal social and economic 	activity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Emergency plan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objectives, policy, and concept of operations for 	emergency response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structure, authorities, and responsibilities for a 	systematic, coordinated, and effective response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-76200" y="6096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Preparedness / Response</a:t>
            </a:r>
          </a:p>
        </p:txBody>
      </p:sp>
    </p:spTree>
    <p:extLst>
      <p:ext uri="{BB962C8B-B14F-4D97-AF65-F5344CB8AC3E}">
        <p14:creationId xmlns:p14="http://schemas.microsoft.com/office/powerpoint/2010/main" val="2551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Personnel (cont.)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command staff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S1: personnel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S2: incident information (“intelligence”)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S3: operational planning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S4: logistics (supplies, transport, etc.)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S5: communication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S6: electronic infrastructure (phones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	computers, networks, etc.)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Operation (</a:t>
            </a:r>
            <a:r>
              <a:rPr lang="en-US" dirty="0" smtClean="0">
                <a:solidFill>
                  <a:srgbClr val="FFFF00"/>
                </a:solidFill>
              </a:rPr>
              <a:t>IV)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Emergency preparedness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helps to build confidence that emergency 	response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managed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controlled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coordinated effectively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Goals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ensure arrangements are in place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response to be timely, managed, 	controlled, coordinated, and effective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local, regional, national, and international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Preparedness Goals</a:t>
            </a:r>
          </a:p>
        </p:txBody>
      </p:sp>
    </p:spTree>
    <p:extLst>
      <p:ext uri="{BB962C8B-B14F-4D97-AF65-F5344CB8AC3E}">
        <p14:creationId xmlns:p14="http://schemas.microsoft.com/office/powerpoint/2010/main" val="10180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Goals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regain control of the situation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prevent or mitigate consequences at the scene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prevent deterministic health effects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first aid and treatment of radiation injuries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prevent, to the extent practicable, stochastic health 	effects in the population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prevent, to the extent practicable,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non-radiological 	effects on individuals or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protect, to the extent practicable, property and 	environment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prepare, to the extent practicable, resumption of 	normal social and economic activity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Response Goals</a:t>
            </a:r>
          </a:p>
        </p:txBody>
      </p:sp>
    </p:spTree>
    <p:extLst>
      <p:ext uri="{BB962C8B-B14F-4D97-AF65-F5344CB8AC3E}">
        <p14:creationId xmlns:p14="http://schemas.microsoft.com/office/powerpoint/2010/main" val="1586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76400"/>
            <a:ext cx="7391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National coordinating authority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responsibility for coordination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or radiological and conventional 	response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Response organizations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implementation of coordinated 	arrangements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Regulatory body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oversight for implementation of coordinated 	arrangements at the operator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3906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7526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Emergency situation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time is short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decision making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implementing an effective strategy for 	response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management system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pre-arranged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tested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compatible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Timely Response</a:t>
            </a:r>
          </a:p>
        </p:txBody>
      </p:sp>
    </p:spTree>
    <p:extLst>
      <p:ext uri="{BB962C8B-B14F-4D97-AF65-F5344CB8AC3E}">
        <p14:creationId xmlns:p14="http://schemas.microsoft.com/office/powerpoint/2010/main" val="42435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752600"/>
            <a:ext cx="7391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Safety analysis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identify all sources of exposure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evaluate radiation doses that could be 	received by workers and the public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potential effects on the environment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examine event sequences that could 	lead to emergencies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basis for emergency preparedness 	and response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Threat Assessment</a:t>
            </a:r>
          </a:p>
        </p:txBody>
      </p:sp>
    </p:spTree>
    <p:extLst>
      <p:ext uri="{BB962C8B-B14F-4D97-AF65-F5344CB8AC3E}">
        <p14:creationId xmlns:p14="http://schemas.microsoft.com/office/powerpoint/2010/main" val="17275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Types of event associated with radiological 	emergencies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Emergency Scenarios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209800"/>
            <a:ext cx="55831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-temp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csu-templt1</Template>
  <TotalTime>2986</TotalTime>
  <Words>545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csu-templt1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Tranby,Steve</dc:creator>
  <cp:lastModifiedBy>Brandl,Alexander</cp:lastModifiedBy>
  <cp:revision>250</cp:revision>
  <dcterms:created xsi:type="dcterms:W3CDTF">2009-06-05T21:41:41Z</dcterms:created>
  <dcterms:modified xsi:type="dcterms:W3CDTF">2011-02-09T18:01:55Z</dcterms:modified>
</cp:coreProperties>
</file>