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09" r:id="rId4"/>
    <p:sldId id="284" r:id="rId5"/>
    <p:sldId id="311" r:id="rId6"/>
    <p:sldId id="310" r:id="rId7"/>
    <p:sldId id="312" r:id="rId8"/>
    <p:sldId id="285" r:id="rId9"/>
    <p:sldId id="313" r:id="rId10"/>
    <p:sldId id="287" r:id="rId11"/>
    <p:sldId id="348" r:id="rId12"/>
    <p:sldId id="349" r:id="rId13"/>
    <p:sldId id="351" r:id="rId14"/>
    <p:sldId id="259" r:id="rId15"/>
    <p:sldId id="350" r:id="rId16"/>
    <p:sldId id="352" r:id="rId17"/>
    <p:sldId id="353" r:id="rId18"/>
    <p:sldId id="345" r:id="rId19"/>
    <p:sldId id="346" r:id="rId20"/>
    <p:sldId id="347" r:id="rId21"/>
    <p:sldId id="354" r:id="rId22"/>
    <p:sldId id="343" r:id="rId23"/>
    <p:sldId id="307" r:id="rId24"/>
    <p:sldId id="286" r:id="rId25"/>
    <p:sldId id="344" r:id="rId26"/>
    <p:sldId id="315" r:id="rId27"/>
    <p:sldId id="288" r:id="rId28"/>
    <p:sldId id="316" r:id="rId29"/>
    <p:sldId id="323" r:id="rId30"/>
    <p:sldId id="289" r:id="rId31"/>
    <p:sldId id="320" r:id="rId32"/>
    <p:sldId id="321" r:id="rId33"/>
    <p:sldId id="322" r:id="rId34"/>
    <p:sldId id="325" r:id="rId35"/>
    <p:sldId id="291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4" r:id="rId44"/>
    <p:sldId id="333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55" r:id="rId54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orient="horz" pos="1008"/>
        <p:guide pos="2880"/>
        <p:guide pos="528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99CE7-6166-46F3-8160-DB735B7BEC84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8698-BDB1-4F21-9575-EE2708FC9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810000"/>
            <a:ext cx="72390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Garamond Premr Pro Smbd" pitchFamily="18" charset="0"/>
              </a:rPr>
              <a:t>Alexander Brandl</a:t>
            </a:r>
            <a:endParaRPr lang="en-US" sz="30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685800"/>
            <a:ext cx="7696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>ERHS 561</a:t>
            </a:r>
            <a:endParaRPr lang="en-US" sz="2800" noProof="0" dirty="0" smtClean="0"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>Exposure of the Public to Ionizing Radiation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56388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600" i="1" dirty="0" smtClean="0">
                <a:latin typeface="Garamond Premr Pro" pitchFamily="18" charset="0"/>
              </a:rPr>
              <a:t>Environmental and Radiological Health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Effective dose per individual in the U.S. population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= 3.1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 3.6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(arithmetic mean)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 or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the U.S. population 50 %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internal, inhalation (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Rn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 (73 %)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external, space (11 %)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internal, ingestion (9 %)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external, terrestrial (7 %)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Population specifics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all members of the U.S. population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Exposure varies with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geographic location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diet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drinking water source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building construction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</a:t>
            </a:r>
          </a:p>
        </p:txBody>
      </p:sp>
    </p:spTree>
    <p:extLst>
      <p:ext uri="{BB962C8B-B14F-4D97-AF65-F5344CB8AC3E}">
        <p14:creationId xmlns:p14="http://schemas.microsoft.com/office/powerpoint/2010/main" val="1194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371600"/>
            <a:ext cx="7391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Cosmogenic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radionuclides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beta-, gamma, or X-ray emitters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produced by interactions of cosmic nucleons with atoms in the 	atmosphere or in the earth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Be,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Primordial radionuclides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mostly isotopes of heavy elements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extremely long half-lives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232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Th, and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235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 decay chains (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222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Rn,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220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Rn)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 (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 1/3 external terrestrial and internal whole-body dose),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87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Rb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concentration varies diurnally, temporally, and geographically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Anthropogenic radionuclides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production and release of radioactive material to the environment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“licensed” use of radionuclides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(II)</a:t>
            </a:r>
          </a:p>
        </p:txBody>
      </p:sp>
    </p:spTree>
    <p:extLst>
      <p:ext uri="{BB962C8B-B14F-4D97-AF65-F5344CB8AC3E}">
        <p14:creationId xmlns:p14="http://schemas.microsoft.com/office/powerpoint/2010/main" val="313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Radiation from space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solar energetic particles (solar events)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anomalous cosmic rays (interstellar space)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galactic cosmic rays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extragalactic cosmic rays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charged particles (mostly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protons),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generate high-energy 	secondary particles (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, electrons, photons, some 	neutrons)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Terrestrial 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radionuclides in igneous and sedimentary rock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gamma 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 and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232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 decay chains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Radionuclides in the body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 and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decay chains,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87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Rb,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ingestion of food, milk, water, or inhalation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(III)</a:t>
            </a:r>
          </a:p>
        </p:txBody>
      </p:sp>
    </p:spTree>
    <p:extLst>
      <p:ext uri="{BB962C8B-B14F-4D97-AF65-F5344CB8AC3E}">
        <p14:creationId xmlns:p14="http://schemas.microsoft.com/office/powerpoint/2010/main" val="42435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295400"/>
            <a:ext cx="7391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“Occupational” exposure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xtraction of rare earths from monazite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production of thorium compounds and manufacture of 	thorium-containing products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processing of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/ Ta ore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oil and gas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TiO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pigment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thermal phosphorus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zircon and zirconia industry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production of phosphate fertilizer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cement production, maintenance of clinker ovens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coal-fired power plants, maintenance of boilers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phosphoric acid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primary iron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tin / lead / copper smelting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ground water treatment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(IV)</a:t>
            </a:r>
          </a:p>
        </p:txBody>
      </p:sp>
    </p:spTree>
    <p:extLst>
      <p:ext uri="{BB962C8B-B14F-4D97-AF65-F5344CB8AC3E}">
        <p14:creationId xmlns:p14="http://schemas.microsoft.com/office/powerpoint/2010/main" val="17275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(V)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Space 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average: indoor 0.318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, outdoor 0.397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maximum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: indoor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0.654 </a:t>
            </a:r>
            <a:r>
              <a:rPr lang="en-US" sz="2800" dirty="0" err="1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, outdoor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0.818 </a:t>
            </a:r>
            <a:r>
              <a:rPr lang="en-US" sz="2800" dirty="0" err="1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(from NCRP 160)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44" y="2710542"/>
            <a:ext cx="387705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(VI)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Terrestrial gamma 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gamma ray absorbed dose in the U.S. and Canada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" b="5325"/>
          <a:stretch/>
        </p:blipFill>
        <p:spPr>
          <a:xfrm>
            <a:off x="2209800" y="2362200"/>
            <a:ext cx="454417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(VII)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Terrestrial gamma radiation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variability in average annual effective dose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2871" y="2667000"/>
            <a:ext cx="556205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(VIII)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Radon and short-lived decay products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predicted long-term average radon concentration 	in living areas in the U.S.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199" y="2819398"/>
            <a:ext cx="4814279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(IX)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Radionuclides in the body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 concentration, decreases with age, BMI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7200" y="2162827"/>
            <a:ext cx="2695680" cy="40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1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(X)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Radionuclides in the body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U- and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-decay series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>
            <a:off x="2755465" y="307149"/>
            <a:ext cx="33147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Any human population is exposed to a variety 	of radiation sources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ubiquitous background radiation, including 	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Rn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 homes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patient exposure from medical procedures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consumer products or activities involving 	radiation sources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industrial, security, medical, educational, 	and research radiation sources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occupational exposure of workers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(XI)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Summary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percentage contribution to ubiquitous background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200" y="2646121"/>
            <a:ext cx="42672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Natural Background ()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Summary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annual effective dose from ubiquitous background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5079"/>
            <a:ext cx="4876800" cy="353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3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Medical exposure of patients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Data primarily have been assessed for: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X-ray sources used in CT, conventional radiography 	and fluoroscopy, interventional fluoroscopy, and 	radiation therapy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gamma sources in nuclear medicine and radiation 	therapy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Population specifics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generally older and sicker population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possibly skewed in gender distribution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 used for assessment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number of medical procedures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effective dose per procedure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</a:t>
            </a:r>
          </a:p>
        </p:txBody>
      </p:sp>
    </p:spTree>
    <p:extLst>
      <p:ext uri="{BB962C8B-B14F-4D97-AF65-F5344CB8AC3E}">
        <p14:creationId xmlns:p14="http://schemas.microsoft.com/office/powerpoint/2010/main" val="13171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Computed tomography (CT)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method for acquiring and reconstructing 	images of thin cross sections of an object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differences to conventional radiography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CT eliminates superimposition of 	structures due to 2-d projection of a 	3-d object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CT sensitivity to subtle differences in X-	ray attenuation higher by factor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 10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increase in rate of use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8 – 15 % year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	over the last 7 – 10 years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(II)</a:t>
            </a:r>
          </a:p>
        </p:txBody>
      </p:sp>
    </p:spTree>
    <p:extLst>
      <p:ext uri="{BB962C8B-B14F-4D97-AF65-F5344CB8AC3E}">
        <p14:creationId xmlns:p14="http://schemas.microsoft.com/office/powerpoint/2010/main" val="38547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(III)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1676400"/>
            <a:ext cx="7543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CT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 per scan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	160)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90" y="3048000"/>
            <a:ext cx="5599019" cy="3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(IV)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CT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number of scans per year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3328" r="38" b="1109"/>
          <a:stretch/>
        </p:blipFill>
        <p:spPr>
          <a:xfrm rot="10740000">
            <a:off x="2019301" y="2744413"/>
            <a:ext cx="50292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(V)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CT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number of scans per year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7460" y="2641948"/>
            <a:ext cx="4433340" cy="35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Conventional radiography and fluoroscopy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largest number of X-ray examinations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however, now only relatively small portion of 	medical dose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conventional radiography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systems using screen-film image 	receptors, computed radiography, 	digital radiography, direct exposure 	film, any other 2-d projection system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conventional fluoroscopy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real-time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projection imaging for 	diagnostic purposes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(VI)</a:t>
            </a:r>
          </a:p>
        </p:txBody>
      </p:sp>
    </p:spTree>
    <p:extLst>
      <p:ext uri="{BB962C8B-B14F-4D97-AF65-F5344CB8AC3E}">
        <p14:creationId xmlns:p14="http://schemas.microsoft.com/office/powerpoint/2010/main" val="483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(VII)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1676400"/>
            <a:ext cx="3048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Conventional 	radiography 	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 per 	examination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	160)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60" y="2111418"/>
            <a:ext cx="4995693" cy="345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(VIII)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Conventional radiography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number of procedures per year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67000"/>
            <a:ext cx="48507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Schematic summary of exposure pathways 	for the general public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Exposure (II)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98366"/>
            <a:ext cx="4953000" cy="37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Interventional fluoroscopy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any procedure with fluoroscopically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guided medical 	device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diagnostic and therapeutic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collective effective dose, S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(from NCRP 160)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(IX)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3076222"/>
            <a:ext cx="3797808" cy="30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Nuclear medicine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unsealed radionuclides used for diagnostics or 	therapy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display physiologic and metabolic mechanisms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regional blood flow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regional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pulmonary ventilation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organ function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cellular metabolism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other in vivo biologic processes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radiopharmaceuticals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administered orally, inhalation, or injection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localize in target tissues or organs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(X)</a:t>
            </a:r>
          </a:p>
        </p:txBody>
      </p:sp>
    </p:spTree>
    <p:extLst>
      <p:ext uri="{BB962C8B-B14F-4D97-AF65-F5344CB8AC3E}">
        <p14:creationId xmlns:p14="http://schemas.microsoft.com/office/powerpoint/2010/main" val="12988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(XI)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Nuclear medicine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number of procedures per year (worldwide)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4799" y="437562"/>
            <a:ext cx="3219450" cy="768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Nuclear medicine (cont.)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age distribution for patients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(from NCRP 160)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(XII)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86100" y="885825"/>
            <a:ext cx="2752725" cy="722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(XIII)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Nuclear medicine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collective effective dose, 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"/>
          <a:stretch/>
        </p:blipFill>
        <p:spPr>
          <a:xfrm>
            <a:off x="1904999" y="2665956"/>
            <a:ext cx="4589471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76400"/>
            <a:ext cx="7391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Radiotherapy (external beam)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extremely high treatment doses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deterministic, rather than stochastic 	effects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tissue doses vary widely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depending on patient’s disease and 	condition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neutron spallation for beam energies </a:t>
            </a:r>
            <a:b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 10 MeV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(XIV)</a:t>
            </a:r>
          </a:p>
        </p:txBody>
      </p:sp>
    </p:spTree>
    <p:extLst>
      <p:ext uri="{BB962C8B-B14F-4D97-AF65-F5344CB8AC3E}">
        <p14:creationId xmlns:p14="http://schemas.microsoft.com/office/powerpoint/2010/main" val="698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Exposure (XV)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Summary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total S and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3733" y="170497"/>
            <a:ext cx="2819401" cy="796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7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elatively large number of individuals, exposed to low 	doses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= 0.1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Variation in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: 0.001 – 0.3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Products and activities considered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cigarette smoking (35 %)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building materials (27 %)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ommercial air travel (26 %)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mining and agriculture (6 %)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other sources (3 %)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combustion of fossil fuels (2 %)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highway and road construction materials (0.6 %)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glass and ceramics (&lt; 0.03 %)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television, video, sewage sludge and ash, signs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</a:t>
            </a:r>
          </a:p>
        </p:txBody>
      </p:sp>
    </p:spTree>
    <p:extLst>
      <p:ext uri="{BB962C8B-B14F-4D97-AF65-F5344CB8AC3E}">
        <p14:creationId xmlns:p14="http://schemas.microsoft.com/office/powerpoint/2010/main" val="31325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09600" y="1600200"/>
                <a:ext cx="7772400" cy="434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Commercial air travel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Travel statistics: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660.7 million passengers domestic (89 %)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84.8 million passengers international (11 %)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noProof="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Average dose rates and doses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depend on flight altitudes, latitudes, and flight time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omestic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flights: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=3.30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±1.81 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𝑆𝑣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international flights: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=5.21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±0.94 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𝑆𝑣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flight time domestic 2.84 h,  </a:t>
                </a:r>
                <a14:m>
                  <m:oMath xmlns:m="http://schemas.openxmlformats.org/officeDocument/2006/math">
                    <m:r>
                      <a:rPr lang="en-US" sz="2800" b="0" i="1" noProof="0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𝐸</m:t>
                    </m:r>
                    <m:r>
                      <a:rPr lang="en-US" sz="2800" b="0" i="1" noProof="0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=9.37±5.14 </m:t>
                    </m:r>
                    <m:r>
                      <a:rPr lang="en-US" sz="2800" b="0" i="1" noProof="0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𝜇</m:t>
                    </m:r>
                    <m:r>
                      <a:rPr lang="en-US" sz="2800" b="0" i="1" noProof="0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𝑆𝑣</m:t>
                    </m:r>
                  </m:oMath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flight time international 9.35 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=48.7±8.79 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𝑆𝑣</m:t>
                    </m:r>
                  </m:oMath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772400" cy="4343400"/>
              </a:xfrm>
              <a:prstGeom prst="rect">
                <a:avLst/>
              </a:prstGeom>
              <a:blipFill rotWithShape="1">
                <a:blip r:embed="rId3"/>
                <a:stretch>
                  <a:fillRect l="-1020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 (II)</a:t>
            </a:r>
          </a:p>
        </p:txBody>
      </p:sp>
    </p:spTree>
    <p:extLst>
      <p:ext uri="{BB962C8B-B14F-4D97-AF65-F5344CB8AC3E}">
        <p14:creationId xmlns:p14="http://schemas.microsoft.com/office/powerpoint/2010/main" val="30546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Tobacco products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Smoking statistics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45 million smokers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(21 %)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36 million smoke daily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8.3 million smoke some days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5.4 million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heavy smokers (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 25 d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mean number per day: 17 (18 men, 15 women)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radionuclides: mainly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Pb and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inhalation: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 14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mBq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per cigarette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(cigarette per day)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= 0.018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(one pack a day)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= 0.36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(0.1 – 0.7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 (III)</a:t>
            </a:r>
          </a:p>
        </p:txBody>
      </p:sp>
    </p:spTree>
    <p:extLst>
      <p:ext uri="{BB962C8B-B14F-4D97-AF65-F5344CB8AC3E}">
        <p14:creationId xmlns:p14="http://schemas.microsoft.com/office/powerpoint/2010/main" val="42511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62001" y="1524000"/>
            <a:ext cx="7315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Data extracted from NCRP 160 (2009)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using 2006 data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Definition of terms used by NCRP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average effective dose,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[mSv]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 an individual in a group exposed to a 	specific source, excludes individuals 	not subject to exposure by that source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collective effective dose, S [person-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cumulative dose to a population of 	individuals exposed to a source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effective dose per individual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U.S.),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[mSv]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 / N (300 million), regardless of exposure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-76200" y="6096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U.S. Radiation Exposure</a:t>
            </a:r>
          </a:p>
        </p:txBody>
      </p:sp>
    </p:spTree>
    <p:extLst>
      <p:ext uri="{BB962C8B-B14F-4D97-AF65-F5344CB8AC3E}">
        <p14:creationId xmlns:p14="http://schemas.microsoft.com/office/powerpoint/2010/main" val="2551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Glass and ceramics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Containing compounds of uranium (uranium dioxide, 	sodium </a:t>
            </a:r>
            <a:r>
              <a:rPr lang="en-US" sz="2800" noProof="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diuranate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Color in glassware, glaze for ceramics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NRC exemption for glassware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10 % U by weight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beta and gamma exposure from handling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ingestion after leaching from glass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person routinely handling glassware: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20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NRC exemption for glazed ceramics 20 % U by 		weight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beta and gamma exposure from handling (dose 	rate 0.04 – 3.2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h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ingestion of leached U: up to 400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display: dose rate at 1 m 0.004 - 0.32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 (IV)</a:t>
            </a:r>
          </a:p>
        </p:txBody>
      </p:sp>
    </p:spTree>
    <p:extLst>
      <p:ext uri="{BB962C8B-B14F-4D97-AF65-F5344CB8AC3E}">
        <p14:creationId xmlns:p14="http://schemas.microsoft.com/office/powerpoint/2010/main" val="20169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Building materials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aterials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used in bulk and superficial or restricted 	use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coal combustion products (fly ash, bottom ash)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concentration of 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226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 in fly ash </a:t>
            </a:r>
            <a:r>
              <a:rPr lang="en-US" sz="2800" dirty="0" smtClean="0">
                <a:solidFill>
                  <a:srgbClr val="386750"/>
                </a:solidFill>
                <a:latin typeface="Script MT Bold" pitchFamily="66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(100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Bq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kg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Minor exposures due to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zircon-glazed tiles and fixtures (tubs, toilets, and 	sinks)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granite countertops, desktops, floor and wall tile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marble housing construction material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 (V)</a:t>
            </a:r>
          </a:p>
        </p:txBody>
      </p:sp>
    </p:spTree>
    <p:extLst>
      <p:ext uri="{BB962C8B-B14F-4D97-AF65-F5344CB8AC3E}">
        <p14:creationId xmlns:p14="http://schemas.microsoft.com/office/powerpoint/2010/main" val="31494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09600" y="1447800"/>
                <a:ext cx="7696200" cy="3276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Building materials (cont.)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Proposal by the European Commission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activity concentration index, I</a:t>
                </a: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𝑅𝑎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−226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300 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Bq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kg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𝑇h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−232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200 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Bq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kg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−40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3000 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Bq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kg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proposed reference level for indoor 	external exposure 1 mSv y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highly controversial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7696200" cy="3276600"/>
              </a:xfrm>
              <a:prstGeom prst="rect">
                <a:avLst/>
              </a:prstGeom>
              <a:blipFill rotWithShape="1">
                <a:blip r:embed="rId3"/>
                <a:stretch>
                  <a:fillRect l="-1188" t="-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 (VI)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74647"/>
              </p:ext>
            </p:extLst>
          </p:nvPr>
        </p:nvGraphicFramePr>
        <p:xfrm>
          <a:off x="2370455" y="4648200"/>
          <a:ext cx="417449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890"/>
                <a:gridCol w="1381125"/>
                <a:gridCol w="13874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Category (corresponding default dose)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 (≤ 1 </a:t>
                      </a:r>
                      <a:r>
                        <a:rPr lang="en-GB" sz="1200" dirty="0" err="1">
                          <a:effectLst/>
                        </a:rPr>
                        <a:t>mSv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 (&gt; 1 mSv)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(1) materials used in bulk amounts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A1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I≤1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B1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I&gt;1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(2) superficial and other materials with restricted use.   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A2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I≤6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B2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I&gt;6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09600" y="1447800"/>
                <a:ext cx="7696200" cy="472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Building materials (cont.)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Austrian Decree on Naturally Occurring Radioactive 	Sources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criterion for building materials</a:t>
                </a: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𝑅𝑎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−226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−40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40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𝑇h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−232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−25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240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−40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−370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4000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≤1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indoor exposure (including external exposure 	and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Rn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-inhalation) &lt; 1 mSv above 	background y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if compliance cannot be established using 	intrinsic assumptions on usage (bulk 	material), use material specifics 	(thickness, density, mass per unit area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Rn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	emanation properties)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7696200" cy="4724400"/>
              </a:xfrm>
              <a:prstGeom prst="rect">
                <a:avLst/>
              </a:prstGeom>
              <a:blipFill rotWithShape="1">
                <a:blip r:embed="rId3"/>
                <a:stretch>
                  <a:fillRect l="-1029" t="-2452" r="-713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Products (VII)</a:t>
            </a:r>
          </a:p>
        </p:txBody>
      </p:sp>
    </p:spTree>
    <p:extLst>
      <p:ext uri="{BB962C8B-B14F-4D97-AF65-F5344CB8AC3E}">
        <p14:creationId xmlns:p14="http://schemas.microsoft.com/office/powerpoint/2010/main" val="11526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Industrial, security, medical, educational, and research 	activities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&lt; 0.1 % total S or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medicine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patien</a:t>
            </a:r>
            <a:r>
              <a:rPr lang="en-US" sz="2800" noProof="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(72 %)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power generation (15 %)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industrial, medical, educational, and research 	activities (13 %)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DOE installations (&lt;&lt; 1 %)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decommissioning and radioactive waste (&lt;&lt; 1 %)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security inspection systems (&lt;&lt; 1 %)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= 1 – 10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Exposure: members of the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ublic in close proximity to 	activity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Industrial and Other</a:t>
            </a:r>
          </a:p>
        </p:txBody>
      </p:sp>
    </p:spTree>
    <p:extLst>
      <p:ext uri="{BB962C8B-B14F-4D97-AF65-F5344CB8AC3E}">
        <p14:creationId xmlns:p14="http://schemas.microsoft.com/office/powerpoint/2010/main" val="31300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Consideration of the public only, here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 worker exposure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Intentional use of ionizing radiation or production of 	sources or as byproducts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fuel cycle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manufacture and use of radioactive sources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irradiators for sterilization, radiography, and 	materials processing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DOE facilities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radioactive waste transport and disposal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security inspection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medicine and radiology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Industrial and Other (II)</a:t>
            </a:r>
          </a:p>
        </p:txBody>
      </p:sp>
    </p:spTree>
    <p:extLst>
      <p:ext uri="{BB962C8B-B14F-4D97-AF65-F5344CB8AC3E}">
        <p14:creationId xmlns:p14="http://schemas.microsoft.com/office/powerpoint/2010/main" val="34774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Nuclear fuel cycle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uranium mining and milling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uranium hexafluoride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235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 enrichment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fuel fabrication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power production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fuel reprocessing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low- and high-level radioactive </a:t>
            </a:r>
            <a:r>
              <a:rPr lang="en-US" sz="2800" noProof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waste </a:t>
            </a:r>
            <a:r>
              <a:rPr lang="en-US" sz="2800" noProof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	management</a:t>
            </a:r>
            <a:endParaRPr lang="en-US" sz="2800" noProof="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Population in consideration: &lt; 80 km from site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Various exposure pathways (external, internal)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Industrial and Other (III)</a:t>
            </a:r>
          </a:p>
        </p:txBody>
      </p:sp>
    </p:spTree>
    <p:extLst>
      <p:ext uri="{BB962C8B-B14F-4D97-AF65-F5344CB8AC3E}">
        <p14:creationId xmlns:p14="http://schemas.microsoft.com/office/powerpoint/2010/main" val="16261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Nuclear fuel cycle (cont.)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conservative dose estimates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≤ 2.6 mSv y</a:t>
            </a:r>
            <a:r>
              <a:rPr lang="en-US" sz="2800" baseline="300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milling, but much smaller 	values apply to some mills</a:t>
            </a:r>
            <a:endParaRPr lang="en-US" sz="2800" noProof="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≤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0.6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due to uranium mining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0.2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 y</a:t>
            </a:r>
            <a:r>
              <a:rPr lang="en-US" sz="2800" baseline="300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for transport (maximum 	compliance levels assumed, exposure 	generally much lower)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0.25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plant operation (due to 	release / discharge limits)</a:t>
            </a:r>
            <a:endParaRPr lang="en-US" sz="2800" noProof="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accidents (Three Mile Island)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average dose 0.8 mSv (&lt; 16 km)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average dose 15 </a:t>
            </a:r>
            <a:r>
              <a:rPr lang="en-US" sz="2800" noProof="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(&lt; 80 km)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Industrial and Other (IV)</a:t>
            </a:r>
          </a:p>
        </p:txBody>
      </p:sp>
    </p:spTree>
    <p:extLst>
      <p:ext uri="{BB962C8B-B14F-4D97-AF65-F5344CB8AC3E}">
        <p14:creationId xmlns:p14="http://schemas.microsoft.com/office/powerpoint/2010/main" val="20922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752600"/>
            <a:ext cx="7391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DOE facilities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conservative dose estimates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Maximally Exposed Individual, MEI</a:t>
            </a:r>
            <a:endParaRPr lang="en-US" sz="2800" noProof="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population living &lt; 80 km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resulting in upper bound estimates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all DOE sites: &lt; 0.001 – 0.6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almost all &lt; 0.0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800" noProof="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y</a:t>
            </a:r>
            <a:r>
              <a:rPr lang="en-US" sz="2800" baseline="300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Decommissioning and radioactive waste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regulated activities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≤ 0.25 mSv y</a:t>
            </a:r>
            <a:r>
              <a:rPr lang="en-US" sz="2800" baseline="300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operation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(due to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release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	discharge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limits)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Industrial and Other (V)</a:t>
            </a:r>
          </a:p>
        </p:txBody>
      </p:sp>
    </p:spTree>
    <p:extLst>
      <p:ext uri="{BB962C8B-B14F-4D97-AF65-F5344CB8AC3E}">
        <p14:creationId xmlns:p14="http://schemas.microsoft.com/office/powerpoint/2010/main" val="34147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Security inspection systems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cabinet X-ray systems for luggage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exposure limits at enclosure</a:t>
            </a:r>
            <a:endParaRPr lang="en-US" sz="2800" noProof="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cargo scanners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inadvertently exposed individual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≤ 5 mSv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individuals inside facility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≤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0.5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h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individuals outside facility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≤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0.25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Personnel security systems (NCRP 	recommendations)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general-use systems: &lt; 0.1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per scan 	(backscatter typically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 0.03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  <a:sym typeface="Symbol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Sv per scan)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  <a:sym typeface="Symbol"/>
              </a:rPr>
              <a:t>limited-use systems: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≤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per scan 	(transmission X-ray typically 0.5 to 6 </a:t>
            </a:r>
            <a:r>
              <a:rPr lang="en-US" sz="2800" dirty="0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 	per scan)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Industrial and Other (VI)</a:t>
            </a:r>
          </a:p>
        </p:txBody>
      </p:sp>
    </p:spTree>
    <p:extLst>
      <p:ext uri="{BB962C8B-B14F-4D97-AF65-F5344CB8AC3E}">
        <p14:creationId xmlns:p14="http://schemas.microsoft.com/office/powerpoint/2010/main" val="528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Overall results for 2006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estimate based on U.S. population of 	300 million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 = 1,870,000 person-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Sv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= 6.2 mSv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98 %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due to ubiquitous background 	(50 %) and medical exposure of 	patients (48 %)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2 % consumer products and activities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0.1 % each: industrial, occupational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U.S. Rad. Exposure (II)</a:t>
            </a:r>
          </a:p>
        </p:txBody>
      </p:sp>
    </p:spTree>
    <p:extLst>
      <p:ext uri="{BB962C8B-B14F-4D97-AF65-F5344CB8AC3E}">
        <p14:creationId xmlns:p14="http://schemas.microsoft.com/office/powerpoint/2010/main" val="10180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76400"/>
            <a:ext cx="7391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&lt; 0.1 % total S or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medical (39 %)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aviation (38 %)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commercial nuclear power (8 %)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industry and commerce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(8 %)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education and research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(4 %)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government, DOE, and military (3 %)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= 0.6 – 3.1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(average 1.1 mSv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Exposure: all adults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Occupational Exposure</a:t>
            </a:r>
          </a:p>
        </p:txBody>
      </p:sp>
    </p:spTree>
    <p:extLst>
      <p:ext uri="{BB962C8B-B14F-4D97-AF65-F5344CB8AC3E}">
        <p14:creationId xmlns:p14="http://schemas.microsoft.com/office/powerpoint/2010/main" val="4882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 rotWithShape="1">
          <a:blip r:embed="rId2" cstate="print"/>
          <a:srcRect b="-261"/>
          <a:stretch/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Occupational Exposure (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Average annual effective dose for workers,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3264" r="47" b="2171"/>
          <a:stretch/>
        </p:blipFill>
        <p:spPr>
          <a:xfrm rot="-60000">
            <a:off x="2235752" y="2400030"/>
            <a:ext cx="4743056" cy="38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Occupational Exposure (III)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ose for military personnel, S and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00">
            <a:off x="2825030" y="880337"/>
            <a:ext cx="3674744" cy="656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Exposure trends (early 1980’s to 2006)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: increase from 3.6 to 6.1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US, medical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increase from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0.53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 3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mSv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y</a:t>
            </a:r>
            <a:r>
              <a:rPr lang="en-US" sz="2800" baseline="300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(from NCRP 160)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" y="2909074"/>
            <a:ext cx="4038600" cy="2763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7144"/>
          <a:stretch/>
        </p:blipFill>
        <p:spPr>
          <a:xfrm rot="10800000">
            <a:off x="4724400" y="2880000"/>
            <a:ext cx="3803904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33401" y="1524000"/>
            <a:ext cx="289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Exposure 	of 	the United 	States 	population 	to ionizing 	radiation 	(2006 	data)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</a:t>
            </a:r>
            <a:b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	NCRP 	160)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U.S. Rad. Exposure (III)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67" y="1600200"/>
            <a:ext cx="53685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33400" y="1524000"/>
            <a:ext cx="3428999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Exposure of the 	United States 	population to 	ionizing 	radiation (2006 	data)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NCRP 160)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U.S. Rad. Exposure (IV)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4656825" y="1350222"/>
            <a:ext cx="3227483" cy="491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Value for S increased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factor 2.2 from early 1980’s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increase in total population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230 million to 300 million (30 %)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Value for E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increased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factor 1.7 from early 1980’s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primarily due to increased utilization of: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computed tomography (CT)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nuclear medicine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interventional fluoroscopy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U.S. Rad. Exposure (V)</a:t>
            </a:r>
          </a:p>
        </p:txBody>
      </p:sp>
    </p:spTree>
    <p:extLst>
      <p:ext uri="{BB962C8B-B14F-4D97-AF65-F5344CB8AC3E}">
        <p14:creationId xmlns:p14="http://schemas.microsoft.com/office/powerpoint/2010/main" val="1586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General observation concerning the results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two major contributors to exposure of the U.S. 	population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ubiquitous background radiation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medical exposure of patients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stochastic health risks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populations are not equal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ubiquitous background: entire U.S. 	population in 	age, gender, and health status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medical exposure of patients: population bias 	towards older and sicker individuals 	(gender?)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different radiation types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U.S. Rad. Exposure (VI)</a:t>
            </a:r>
          </a:p>
        </p:txBody>
      </p:sp>
    </p:spTree>
    <p:extLst>
      <p:ext uri="{BB962C8B-B14F-4D97-AF65-F5344CB8AC3E}">
        <p14:creationId xmlns:p14="http://schemas.microsoft.com/office/powerpoint/2010/main" val="39065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-templ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csu-templt1</Template>
  <TotalTime>2468</TotalTime>
  <Words>1647</Words>
  <Application>Microsoft Office PowerPoint</Application>
  <PresentationFormat>On-screen Show (4:3)</PresentationFormat>
  <Paragraphs>411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csu-templt1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Tranby,Steve</dc:creator>
  <cp:lastModifiedBy>Brandl,Alexander</cp:lastModifiedBy>
  <cp:revision>196</cp:revision>
  <dcterms:created xsi:type="dcterms:W3CDTF">2009-06-05T21:41:41Z</dcterms:created>
  <dcterms:modified xsi:type="dcterms:W3CDTF">2011-01-20T15:08:17Z</dcterms:modified>
</cp:coreProperties>
</file>